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91" r:id="rId4"/>
    <p:sldId id="292" r:id="rId5"/>
    <p:sldId id="293" r:id="rId6"/>
    <p:sldId id="294" r:id="rId7"/>
    <p:sldId id="295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000000"/>
    <a:srgbClr val="FF66FF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40" autoAdjust="0"/>
    <p:restoredTop sz="94660" autoAdjust="0"/>
  </p:normalViewPr>
  <p:slideViewPr>
    <p:cSldViewPr>
      <p:cViewPr>
        <p:scale>
          <a:sx n="75" d="100"/>
          <a:sy n="75" d="100"/>
        </p:scale>
        <p:origin x="-67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2514600"/>
            <a:ext cx="8001000" cy="9144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914400" y="3429000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553200"/>
            <a:ext cx="2133600" cy="16827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553200"/>
            <a:ext cx="2895600" cy="168275"/>
          </a:xfrm>
        </p:spPr>
        <p:txBody>
          <a:bodyPr/>
          <a:lstStyle>
            <a:lvl1pPr algn="ct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553200"/>
            <a:ext cx="2133600" cy="168275"/>
          </a:xfrm>
        </p:spPr>
        <p:txBody>
          <a:bodyPr/>
          <a:lstStyle>
            <a:lvl1pPr algn="r">
              <a:defRPr sz="1400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4EC4EF78-9F48-4078-8256-3879072D0221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90" name="Oval 18"/>
          <p:cNvSpPr>
            <a:spLocks noChangeArrowheads="1"/>
          </p:cNvSpPr>
          <p:nvPr/>
        </p:nvSpPr>
        <p:spPr bwMode="white">
          <a:xfrm>
            <a:off x="228600" y="228600"/>
            <a:ext cx="1219200" cy="1219200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652463"/>
            <a:ext cx="1079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>
                <a:solidFill>
                  <a:schemeClr val="bg1"/>
                </a:solidFill>
                <a:effectLst/>
                <a:latin typeface="Arial" charset="0"/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D5D8505-B10C-4821-87D1-D56678D3E96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423D74D-39C5-47FA-A57D-28314CFC667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A429043-4280-4770-8D55-EE7F26DA527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4900BA-6FD6-41C6-86F6-B8A4118E9D3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A09E79-0328-4AB8-BD7F-1F4EA140CA9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E708FFA-51A8-431E-A962-670901039B3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CDB6D5F-88A9-4EE3-8CA2-5E28583748B5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D45B7A-3F44-47FA-8BC4-3D0EBFDBA57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A3C47C-46F6-48F4-AA6A-1D9790ED1480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78CF2E7-A25D-4EC9-93AD-54D5F2522113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447800"/>
            <a:ext cx="8229600" cy="48768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477000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3352800" y="6480175"/>
            <a:ext cx="2133600" cy="320675"/>
          </a:xfrm>
        </p:spPr>
        <p:txBody>
          <a:bodyPr/>
          <a:lstStyle>
            <a:lvl1pPr>
              <a:defRPr/>
            </a:lvl1pPr>
          </a:lstStyle>
          <a:p>
            <a:fld id="{078C310F-12B0-4572-BE1B-FD484E012B2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5943600" y="6480175"/>
            <a:ext cx="2895600" cy="3206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Logo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0"/>
          <a:ext cx="9144000" cy="1066800"/>
        </p:xfrm>
        <a:graphic>
          <a:graphicData uri="http://schemas.openxmlformats.org/presentationml/2006/ole">
            <p:oleObj spid="_x0000_s1039" name="Image" r:id="rId15" imgW="7377778" imgH="1219048" progId="Photoshop.Image.6">
              <p:embed/>
            </p:oleObj>
          </a:graphicData>
        </a:graphic>
      </p:graphicFrame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47800"/>
            <a:ext cx="822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4770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smtClean="0"/>
          </a:p>
        </p:txBody>
      </p:sp>
      <p:sp>
        <p:nvSpPr>
          <p:cNvPr id="1040" name="Line 1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352800" y="648017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C1745A9B-7CCD-4A87-A0B0-4AC49B51DD27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480175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Company 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BÁO CÁO TỔNG KẾT THI ĐUA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NĂM HỌC 2014 – 2015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rgbClr val="FF66FF"/>
                </a:solidFill>
              </a:rPr>
              <a:t>BÁO CÁO TỔNG KẾT THI ĐUA</a:t>
            </a:r>
            <a:endParaRPr lang="en-US" sz="2000" dirty="0">
              <a:solidFill>
                <a:srgbClr val="FF66FF"/>
              </a:solidFill>
            </a:endParaRPr>
          </a:p>
        </p:txBody>
      </p:sp>
      <p:sp>
        <p:nvSpPr>
          <p:cNvPr id="71683" name="AutoShape 3"/>
          <p:cNvSpPr>
            <a:spLocks noChangeArrowheads="1"/>
          </p:cNvSpPr>
          <p:nvPr/>
        </p:nvSpPr>
        <p:spPr bwMode="auto">
          <a:xfrm>
            <a:off x="5562600" y="3352800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1800">
              <a:effectLst/>
            </a:endParaRP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auto">
          <a:xfrm>
            <a:off x="1143000" y="3352800"/>
            <a:ext cx="2286000" cy="26670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endParaRPr lang="en-US" sz="1800">
              <a:effectLst/>
            </a:endParaRP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238250" y="3552824"/>
            <a:ext cx="20383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endParaRPr lang="en-US" sz="2000" b="1" dirty="0" smtClean="0"/>
          </a:p>
          <a:p>
            <a:pPr algn="ctr" eaLnBrk="0" hangingPunct="0"/>
            <a:r>
              <a:rPr lang="en-US" sz="2000" b="1" dirty="0" smtClean="0"/>
              <a:t>1. </a:t>
            </a:r>
            <a:r>
              <a:rPr lang="en-US" sz="2000" b="1" dirty="0" err="1" smtClean="0"/>
              <a:t>Thực</a:t>
            </a:r>
            <a:r>
              <a:rPr lang="en-US" sz="2000" b="1" dirty="0" smtClean="0"/>
              <a:t> </a:t>
            </a:r>
            <a:r>
              <a:rPr lang="en-US" sz="2000" b="1" dirty="0" err="1"/>
              <a:t>hiện</a:t>
            </a:r>
            <a:r>
              <a:rPr lang="en-US" sz="2000" b="1" dirty="0"/>
              <a:t> </a:t>
            </a:r>
            <a:r>
              <a:rPr lang="en-US" sz="2000" b="1" dirty="0" err="1"/>
              <a:t>các</a:t>
            </a:r>
            <a:r>
              <a:rPr lang="en-US" sz="2000" b="1" dirty="0"/>
              <a:t> </a:t>
            </a:r>
            <a:r>
              <a:rPr lang="en-US" sz="2000" b="1" dirty="0" err="1"/>
              <a:t>nhiệm</a:t>
            </a:r>
            <a:r>
              <a:rPr lang="en-US" sz="2000" b="1" dirty="0"/>
              <a:t> </a:t>
            </a:r>
            <a:r>
              <a:rPr lang="en-US" sz="2000" b="1" dirty="0" err="1"/>
              <a:t>vụ</a:t>
            </a:r>
            <a:r>
              <a:rPr lang="en-US" sz="2000" b="1" dirty="0"/>
              <a:t> </a:t>
            </a:r>
            <a:r>
              <a:rPr lang="en-US" sz="2000" b="1" dirty="0" err="1"/>
              <a:t>trọng</a:t>
            </a:r>
            <a:r>
              <a:rPr lang="en-US" sz="2000" b="1" dirty="0"/>
              <a:t> </a:t>
            </a:r>
            <a:r>
              <a:rPr lang="en-US" sz="2000" b="1" dirty="0" err="1"/>
              <a:t>tâm</a:t>
            </a:r>
            <a:r>
              <a:rPr lang="en-US" sz="2000" b="1" dirty="0"/>
              <a:t> </a:t>
            </a:r>
            <a:r>
              <a:rPr lang="en-US" sz="2000" b="1" dirty="0" err="1"/>
              <a:t>năm</a:t>
            </a:r>
            <a:r>
              <a:rPr lang="en-US" sz="2000" b="1" dirty="0"/>
              <a:t> </a:t>
            </a:r>
            <a:r>
              <a:rPr lang="en-US" sz="2000" b="1" dirty="0" err="1"/>
              <a:t>học</a:t>
            </a:r>
            <a:r>
              <a:rPr lang="en-US" sz="2000" b="1" dirty="0"/>
              <a:t> 2014 - 2015</a:t>
            </a:r>
            <a:endParaRPr lang="en-US" sz="14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1687" name="Freeform 7"/>
          <p:cNvSpPr>
            <a:spLocks/>
          </p:cNvSpPr>
          <p:nvPr/>
        </p:nvSpPr>
        <p:spPr bwMode="gray">
          <a:xfrm>
            <a:off x="3222625" y="3255963"/>
            <a:ext cx="9032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8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689" name="Freeform 9"/>
          <p:cNvSpPr>
            <a:spLocks/>
          </p:cNvSpPr>
          <p:nvPr/>
        </p:nvSpPr>
        <p:spPr bwMode="gray">
          <a:xfrm flipH="1">
            <a:off x="4875213" y="3255963"/>
            <a:ext cx="903287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21" name="Group 20"/>
          <p:cNvGrpSpPr/>
          <p:nvPr/>
        </p:nvGrpSpPr>
        <p:grpSpPr>
          <a:xfrm>
            <a:off x="2362200" y="1628775"/>
            <a:ext cx="4343400" cy="1601788"/>
            <a:chOff x="2362200" y="1628775"/>
            <a:chExt cx="4343400" cy="1601788"/>
          </a:xfrm>
        </p:grpSpPr>
        <p:grpSp>
          <p:nvGrpSpPr>
            <p:cNvPr id="71690" name="Group 10"/>
            <p:cNvGrpSpPr>
              <a:grpSpLocks/>
            </p:cNvGrpSpPr>
            <p:nvPr/>
          </p:nvGrpSpPr>
          <p:grpSpPr bwMode="auto">
            <a:xfrm>
              <a:off x="2362200" y="1628775"/>
              <a:ext cx="4343400" cy="1601788"/>
              <a:chOff x="1997" y="1314"/>
              <a:chExt cx="1889" cy="1009"/>
            </a:xfrm>
          </p:grpSpPr>
          <p:grpSp>
            <p:nvGrpSpPr>
              <p:cNvPr id="71691" name="Group 11"/>
              <p:cNvGrpSpPr>
                <a:grpSpLocks/>
              </p:cNvGrpSpPr>
              <p:nvPr/>
            </p:nvGrpSpPr>
            <p:grpSpPr bwMode="auto">
              <a:xfrm>
                <a:off x="1997" y="1404"/>
                <a:ext cx="1889" cy="919"/>
                <a:chOff x="1973" y="1027"/>
                <a:chExt cx="1926" cy="937"/>
              </a:xfrm>
            </p:grpSpPr>
            <p:sp>
              <p:nvSpPr>
                <p:cNvPr id="71692" name="Oval 12"/>
                <p:cNvSpPr>
                  <a:spLocks noChangeArrowheads="1"/>
                </p:cNvSpPr>
                <p:nvPr/>
              </p:nvSpPr>
              <p:spPr bwMode="gray">
                <a:xfrm>
                  <a:off x="1994" y="105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48627"/>
                        <a:invGamma/>
                      </a:schemeClr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1693" name="Oval 13"/>
                <p:cNvSpPr>
                  <a:spLocks noChangeArrowheads="1"/>
                </p:cNvSpPr>
                <p:nvPr/>
              </p:nvSpPr>
              <p:spPr bwMode="gray">
                <a:xfrm>
                  <a:off x="1973" y="1027"/>
                  <a:ext cx="1905" cy="907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hlink">
                        <a:gamma/>
                        <a:tint val="44314"/>
                        <a:invGamma/>
                      </a:schemeClr>
                    </a:gs>
                    <a:gs pos="100000">
                      <a:schemeClr val="hlink"/>
                    </a:gs>
                  </a:gsLst>
                  <a:lin ang="27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71694" name="Oval 14"/>
              <p:cNvSpPr>
                <a:spLocks noChangeArrowheads="1"/>
              </p:cNvSpPr>
              <p:nvPr/>
            </p:nvSpPr>
            <p:spPr bwMode="gray">
              <a:xfrm>
                <a:off x="2086" y="1314"/>
                <a:ext cx="1691" cy="845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5" name="Oval 15"/>
              <p:cNvSpPr>
                <a:spLocks noChangeArrowheads="1"/>
              </p:cNvSpPr>
              <p:nvPr/>
            </p:nvSpPr>
            <p:spPr bwMode="gray">
              <a:xfrm>
                <a:off x="2108" y="1319"/>
                <a:ext cx="1650" cy="8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34902"/>
                      <a:invGamma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6" name="Oval 16"/>
              <p:cNvSpPr>
                <a:spLocks noChangeArrowheads="1"/>
              </p:cNvSpPr>
              <p:nvPr/>
            </p:nvSpPr>
            <p:spPr bwMode="gray">
              <a:xfrm>
                <a:off x="2125" y="1327"/>
                <a:ext cx="1570" cy="770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shade val="79216"/>
                      <a:invGamma/>
                    </a:schemeClr>
                  </a:gs>
                  <a:gs pos="100000">
                    <a:schemeClr val="accent1">
                      <a:alpha val="4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71697" name="Oval 17"/>
              <p:cNvSpPr>
                <a:spLocks noChangeArrowheads="1"/>
              </p:cNvSpPr>
              <p:nvPr/>
            </p:nvSpPr>
            <p:spPr bwMode="gray">
              <a:xfrm>
                <a:off x="2208" y="1344"/>
                <a:ext cx="1382" cy="624"/>
              </a:xfrm>
              <a:prstGeom prst="ellipse">
                <a:avLst/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38000"/>
                    </a:schemeClr>
                  </a:gs>
                </a:gsLst>
                <a:lin ang="27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en-US"/>
              </a:p>
            </p:txBody>
          </p:sp>
        </p:grpSp>
        <p:sp>
          <p:nvSpPr>
            <p:cNvPr id="71698" name="Text Box 18"/>
            <p:cNvSpPr txBox="1">
              <a:spLocks noChangeArrowheads="1"/>
            </p:cNvSpPr>
            <p:nvPr/>
          </p:nvSpPr>
          <p:spPr bwMode="auto">
            <a:xfrm>
              <a:off x="3200400" y="1780583"/>
              <a:ext cx="2743200" cy="83099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CÁC THÀNH TÍCH ĐẠT ĐƯỢC</a:t>
              </a:r>
              <a:endParaRPr lang="en-US" sz="1400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71699" name="Text Box 19"/>
          <p:cNvSpPr txBox="1">
            <a:spLocks noChangeArrowheads="1"/>
          </p:cNvSpPr>
          <p:nvPr/>
        </p:nvSpPr>
        <p:spPr bwMode="auto">
          <a:xfrm>
            <a:off x="5810250" y="3581400"/>
            <a:ext cx="203835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endParaRPr lang="en-US" sz="2000" b="1" dirty="0" smtClean="0"/>
          </a:p>
          <a:p>
            <a:pPr algn="ctr" eaLnBrk="0" hangingPunct="0"/>
            <a:r>
              <a:rPr lang="en-US" sz="2000" b="1" dirty="0" smtClean="0"/>
              <a:t>2. </a:t>
            </a:r>
            <a:r>
              <a:rPr lang="en-US" sz="2000" b="1" dirty="0" err="1" smtClean="0"/>
              <a:t>Kết</a:t>
            </a:r>
            <a:r>
              <a:rPr lang="en-US" sz="2000" b="1" dirty="0" smtClean="0"/>
              <a:t> </a:t>
            </a:r>
            <a:r>
              <a:rPr lang="en-US" sz="2000" b="1" dirty="0" err="1"/>
              <a:t>quả</a:t>
            </a:r>
            <a:r>
              <a:rPr lang="en-US" sz="2000" b="1" dirty="0"/>
              <a:t> </a:t>
            </a:r>
            <a:r>
              <a:rPr lang="en-US" sz="2000" b="1" dirty="0" err="1"/>
              <a:t>thi</a:t>
            </a:r>
            <a:r>
              <a:rPr lang="en-US" sz="2000" b="1" dirty="0"/>
              <a:t> </a:t>
            </a:r>
            <a:r>
              <a:rPr lang="en-US" sz="2000" b="1" dirty="0" err="1"/>
              <a:t>đua</a:t>
            </a:r>
            <a:r>
              <a:rPr lang="en-US" sz="2000" b="1" dirty="0"/>
              <a:t> </a:t>
            </a:r>
            <a:endParaRPr lang="en-US" sz="2000" b="1" dirty="0" smtClean="0"/>
          </a:p>
          <a:p>
            <a:pPr algn="ctr" eaLnBrk="0" hangingPunct="0"/>
            <a:r>
              <a:rPr lang="en-US" sz="2000" b="1" dirty="0" err="1" smtClean="0"/>
              <a:t>năm</a:t>
            </a:r>
            <a:r>
              <a:rPr lang="en-US" sz="2000" b="1" dirty="0" smtClean="0"/>
              <a:t> </a:t>
            </a:r>
            <a:r>
              <a:rPr lang="en-US" sz="2000" b="1" dirty="0" err="1"/>
              <a:t>học</a:t>
            </a:r>
            <a:r>
              <a:rPr lang="en-US" sz="2000" b="1" dirty="0"/>
              <a:t> 2014 – </a:t>
            </a:r>
            <a:r>
              <a:rPr lang="en-US" sz="2000" b="1" dirty="0" smtClean="0"/>
              <a:t>2015</a:t>
            </a:r>
            <a:endParaRPr lang="en-US" sz="14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 animBg="1"/>
      <p:bldP spid="7168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0" hangingPunct="0"/>
            <a:r>
              <a:rPr lang="en-US" sz="2800" dirty="0" smtClean="0">
                <a:solidFill>
                  <a:srgbClr val="FF66FF"/>
                </a:solidFill>
              </a:rPr>
              <a:t>I. </a:t>
            </a:r>
            <a:r>
              <a:rPr lang="en-US" sz="2800" dirty="0" err="1">
                <a:solidFill>
                  <a:srgbClr val="FF66FF"/>
                </a:solidFill>
              </a:rPr>
              <a:t>Thực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hiện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các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nhiệm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vụ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trọng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tâm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năm</a:t>
            </a:r>
            <a:r>
              <a:rPr lang="en-US" sz="2800" dirty="0">
                <a:solidFill>
                  <a:srgbClr val="FF66FF"/>
                </a:solidFill>
              </a:rPr>
              <a:t> </a:t>
            </a:r>
            <a:r>
              <a:rPr lang="en-US" sz="2800" dirty="0" err="1">
                <a:solidFill>
                  <a:srgbClr val="FF66FF"/>
                </a:solidFill>
              </a:rPr>
              <a:t>học</a:t>
            </a:r>
            <a:r>
              <a:rPr lang="en-US" sz="2800" dirty="0">
                <a:solidFill>
                  <a:srgbClr val="FF66FF"/>
                </a:solidFill>
              </a:rPr>
              <a:t> 2014 - 2015</a:t>
            </a:r>
            <a:endParaRPr lang="en-US" sz="2000" dirty="0">
              <a:solidFill>
                <a:srgbClr val="FF66FF"/>
              </a:solidFill>
              <a:effectLst/>
              <a:latin typeface="Arial" charset="0"/>
            </a:endParaRPr>
          </a:p>
        </p:txBody>
      </p:sp>
      <p:grpSp>
        <p:nvGrpSpPr>
          <p:cNvPr id="2" name="Group 41"/>
          <p:cNvGrpSpPr>
            <a:grpSpLocks/>
          </p:cNvGrpSpPr>
          <p:nvPr/>
        </p:nvGrpSpPr>
        <p:grpSpPr bwMode="auto">
          <a:xfrm>
            <a:off x="228600" y="1141767"/>
            <a:ext cx="8611445" cy="1067506"/>
            <a:chOff x="1239" y="1849"/>
            <a:chExt cx="3033" cy="356"/>
          </a:xfrm>
        </p:grpSpPr>
        <p:sp>
          <p:nvSpPr>
            <p:cNvPr id="89130" name="AutoShape 42"/>
            <p:cNvSpPr>
              <a:spLocks noChangeArrowheads="1"/>
            </p:cNvSpPr>
            <p:nvPr/>
          </p:nvSpPr>
          <p:spPr bwMode="gray">
            <a:xfrm>
              <a:off x="1536" y="18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1" name="AutoShape 43"/>
            <p:cNvSpPr>
              <a:spLocks noChangeArrowheads="1"/>
            </p:cNvSpPr>
            <p:nvPr/>
          </p:nvSpPr>
          <p:spPr bwMode="gray">
            <a:xfrm>
              <a:off x="1239" y="1849"/>
              <a:ext cx="368" cy="356"/>
            </a:xfrm>
            <a:prstGeom prst="diamond">
              <a:avLst/>
            </a:prstGeom>
            <a:solidFill>
              <a:schemeClr val="accent2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2" name="Text Box 44"/>
            <p:cNvSpPr txBox="1">
              <a:spLocks noChangeArrowheads="1"/>
            </p:cNvSpPr>
            <p:nvPr/>
          </p:nvSpPr>
          <p:spPr bwMode="gray">
            <a:xfrm>
              <a:off x="1618" y="1875"/>
              <a:ext cx="2636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trị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vững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nâng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cao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chất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lượng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hoạt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của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Đảng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Thanh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Hội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33" name="Text Box 45"/>
            <p:cNvSpPr txBox="1">
              <a:spLocks noChangeArrowheads="1"/>
            </p:cNvSpPr>
            <p:nvPr/>
          </p:nvSpPr>
          <p:spPr bwMode="gray">
            <a:xfrm>
              <a:off x="1313" y="1950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1</a:t>
              </a:r>
            </a:p>
          </p:txBody>
        </p:sp>
      </p:grpSp>
      <p:grpSp>
        <p:nvGrpSpPr>
          <p:cNvPr id="3" name="Group 46"/>
          <p:cNvGrpSpPr>
            <a:grpSpLocks/>
          </p:cNvGrpSpPr>
          <p:nvPr/>
        </p:nvGrpSpPr>
        <p:grpSpPr bwMode="auto">
          <a:xfrm>
            <a:off x="221138" y="2284768"/>
            <a:ext cx="8618062" cy="1355373"/>
            <a:chOff x="1263" y="1849"/>
            <a:chExt cx="3009" cy="452"/>
          </a:xfrm>
        </p:grpSpPr>
        <p:sp>
          <p:nvSpPr>
            <p:cNvPr id="89135" name="AutoShape 47"/>
            <p:cNvSpPr>
              <a:spLocks noChangeArrowheads="1"/>
            </p:cNvSpPr>
            <p:nvPr/>
          </p:nvSpPr>
          <p:spPr bwMode="gray">
            <a:xfrm>
              <a:off x="1558" y="1849"/>
              <a:ext cx="2714" cy="356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6" name="AutoShape 48"/>
            <p:cNvSpPr>
              <a:spLocks noChangeArrowheads="1"/>
            </p:cNvSpPr>
            <p:nvPr/>
          </p:nvSpPr>
          <p:spPr bwMode="gray">
            <a:xfrm>
              <a:off x="1263" y="1849"/>
              <a:ext cx="375" cy="356"/>
            </a:xfrm>
            <a:prstGeom prst="diamond">
              <a:avLst/>
            </a:prstGeom>
            <a:solidFill>
              <a:schemeClr val="accent1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37" name="Text Box 49"/>
            <p:cNvSpPr txBox="1">
              <a:spLocks noChangeArrowheads="1"/>
            </p:cNvSpPr>
            <p:nvPr/>
          </p:nvSpPr>
          <p:spPr bwMode="gray">
            <a:xfrm>
              <a:off x="1636" y="1849"/>
              <a:ext cx="2636" cy="4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Đẩy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mạnh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về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công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tác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khen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thưởng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</a:t>
              </a:r>
              <a:r>
                <a:rPr lang="en-US" sz="1600" b="1" dirty="0" smtClean="0">
                  <a:solidFill>
                    <a:srgbClr val="000000"/>
                  </a:solidFill>
                  <a:effectLst/>
                  <a:latin typeface="Arial" charset="0"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phát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huy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tích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lựa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chọn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điển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hình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tiêu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để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biểu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tôn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vinh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tuyên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sự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lan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tỏa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rộng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rãi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.</a:t>
              </a:r>
            </a:p>
            <a:p>
              <a:pPr algn="just" eaLnBrk="0" hangingPunct="0"/>
              <a:endParaRPr lang="en-US" sz="1800" b="1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  <p:sp>
          <p:nvSpPr>
            <p:cNvPr id="89138" name="Text Box 50"/>
            <p:cNvSpPr txBox="1">
              <a:spLocks noChangeArrowheads="1"/>
            </p:cNvSpPr>
            <p:nvPr/>
          </p:nvSpPr>
          <p:spPr bwMode="gray">
            <a:xfrm>
              <a:off x="1335" y="1926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2</a:t>
              </a:r>
            </a:p>
          </p:txBody>
        </p:sp>
      </p:grpSp>
      <p:grpSp>
        <p:nvGrpSpPr>
          <p:cNvPr id="4" name="Group 51"/>
          <p:cNvGrpSpPr>
            <a:grpSpLocks/>
          </p:cNvGrpSpPr>
          <p:nvPr/>
        </p:nvGrpSpPr>
        <p:grpSpPr bwMode="auto">
          <a:xfrm>
            <a:off x="250187" y="3429530"/>
            <a:ext cx="8589013" cy="1103489"/>
            <a:chOff x="1219" y="1849"/>
            <a:chExt cx="3053" cy="368"/>
          </a:xfrm>
        </p:grpSpPr>
        <p:sp>
          <p:nvSpPr>
            <p:cNvPr id="89140" name="AutoShape 52"/>
            <p:cNvSpPr>
              <a:spLocks noChangeArrowheads="1"/>
            </p:cNvSpPr>
            <p:nvPr/>
          </p:nvSpPr>
          <p:spPr bwMode="gray">
            <a:xfrm>
              <a:off x="1536" y="1874"/>
              <a:ext cx="2736" cy="313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1" name="AutoShape 53"/>
            <p:cNvSpPr>
              <a:spLocks noChangeArrowheads="1"/>
            </p:cNvSpPr>
            <p:nvPr/>
          </p:nvSpPr>
          <p:spPr bwMode="gray">
            <a:xfrm>
              <a:off x="1219" y="1849"/>
              <a:ext cx="372" cy="356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2" name="Text Box 54"/>
            <p:cNvSpPr txBox="1">
              <a:spLocks noChangeArrowheads="1"/>
            </p:cNvSpPr>
            <p:nvPr/>
          </p:nvSpPr>
          <p:spPr bwMode="gray">
            <a:xfrm>
              <a:off x="1591" y="1858"/>
              <a:ext cx="2654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Tổ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trào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đua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Dạy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–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 smtClean="0">
                  <a:solidFill>
                    <a:srgbClr val="000000"/>
                  </a:solidFill>
                  <a:effectLst/>
                </a:rPr>
                <a:t>tốt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thực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hiệu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quả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việc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“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tập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và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làm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theo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tấm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gương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phong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cách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Hồ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Chí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Minh</a:t>
              </a:r>
              <a:r>
                <a:rPr lang="en-US" sz="1600" dirty="0" smtClean="0">
                  <a:solidFill>
                    <a:srgbClr val="000000"/>
                  </a:solidFill>
                  <a:effectLst/>
                </a:rPr>
                <a:t>”;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tiếp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đổi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mới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toàn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diện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nhà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xây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dựng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trường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học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dân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chủ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coi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trọng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giáo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dục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truyền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thống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,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đạo</a:t>
              </a:r>
              <a:r>
                <a:rPr lang="en-US" sz="1600" dirty="0">
                  <a:solidFill>
                    <a:srgbClr val="000000"/>
                  </a:solidFill>
                  <a:effectLst/>
                </a:rPr>
                <a:t> </a:t>
              </a:r>
              <a:r>
                <a:rPr lang="en-US" sz="1600" dirty="0" err="1">
                  <a:solidFill>
                    <a:srgbClr val="000000"/>
                  </a:solidFill>
                  <a:effectLst/>
                </a:rPr>
                <a:t>đức</a:t>
              </a:r>
              <a:endParaRPr lang="en-US" sz="1600" b="1" dirty="0">
                <a:solidFill>
                  <a:srgbClr val="000000"/>
                </a:solidFill>
                <a:effectLst/>
                <a:latin typeface="Arial" charset="0"/>
              </a:endParaRPr>
            </a:p>
          </p:txBody>
        </p:sp>
        <p:sp>
          <p:nvSpPr>
            <p:cNvPr id="89143" name="Text Box 55"/>
            <p:cNvSpPr txBox="1">
              <a:spLocks noChangeArrowheads="1"/>
            </p:cNvSpPr>
            <p:nvPr/>
          </p:nvSpPr>
          <p:spPr bwMode="gray">
            <a:xfrm>
              <a:off x="1314" y="1925"/>
              <a:ext cx="207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3</a:t>
              </a:r>
            </a:p>
          </p:txBody>
        </p:sp>
      </p:grpSp>
      <p:grpSp>
        <p:nvGrpSpPr>
          <p:cNvPr id="5" name="Group 56"/>
          <p:cNvGrpSpPr>
            <a:grpSpLocks/>
          </p:cNvGrpSpPr>
          <p:nvPr/>
        </p:nvGrpSpPr>
        <p:grpSpPr bwMode="auto">
          <a:xfrm>
            <a:off x="294322" y="4573229"/>
            <a:ext cx="8544881" cy="1112484"/>
            <a:chOff x="1216" y="1875"/>
            <a:chExt cx="3056" cy="371"/>
          </a:xfrm>
        </p:grpSpPr>
        <p:sp>
          <p:nvSpPr>
            <p:cNvPr id="89145" name="AutoShape 57"/>
            <p:cNvSpPr>
              <a:spLocks noChangeArrowheads="1"/>
            </p:cNvSpPr>
            <p:nvPr/>
          </p:nvSpPr>
          <p:spPr bwMode="gray">
            <a:xfrm>
              <a:off x="1520" y="1900"/>
              <a:ext cx="2752" cy="331"/>
            </a:xfrm>
            <a:prstGeom prst="roundRect">
              <a:avLst>
                <a:gd name="adj" fmla="val 16667"/>
              </a:avLst>
            </a:prstGeom>
            <a:solidFill>
              <a:schemeClr val="folHlink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6" name="AutoShape 58"/>
            <p:cNvSpPr>
              <a:spLocks noChangeArrowheads="1"/>
            </p:cNvSpPr>
            <p:nvPr/>
          </p:nvSpPr>
          <p:spPr bwMode="gray">
            <a:xfrm>
              <a:off x="1216" y="1875"/>
              <a:ext cx="368" cy="356"/>
            </a:xfrm>
            <a:prstGeom prst="diamond">
              <a:avLst/>
            </a:prstGeom>
            <a:solidFill>
              <a:schemeClr val="folHlink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9147" name="Text Box 59"/>
            <p:cNvSpPr txBox="1">
              <a:spLocks noChangeArrowheads="1"/>
            </p:cNvSpPr>
            <p:nvPr/>
          </p:nvSpPr>
          <p:spPr bwMode="gray">
            <a:xfrm>
              <a:off x="1574" y="1887"/>
              <a:ext cx="2698" cy="35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Tập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trung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nâng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cao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lượng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ngũ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giáo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CBQL;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cực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tham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mưu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mới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chế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quản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lý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 smtClean="0">
                  <a:effectLst/>
                </a:rPr>
                <a:t>trường</a:t>
              </a:r>
              <a:r>
                <a:rPr lang="en-US" sz="1600" dirty="0" smtClean="0">
                  <a:effectLst/>
                </a:rPr>
                <a:t>; </a:t>
              </a:r>
              <a:r>
                <a:rPr lang="en-US" sz="1600" dirty="0" err="1">
                  <a:effectLst/>
                </a:rPr>
                <a:t>tăng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trao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đổi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đối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thoại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để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biết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thông</a:t>
              </a:r>
              <a:r>
                <a:rPr lang="en-US" sz="1600" dirty="0">
                  <a:effectLst/>
                </a:rPr>
                <a:t> tin, </a:t>
              </a:r>
              <a:r>
                <a:rPr lang="en-US" sz="1600" dirty="0" err="1">
                  <a:effectLst/>
                </a:rPr>
                <a:t>hiểu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rõ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được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quyền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nghĩa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vụ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của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mỗi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viên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góp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xây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dựng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trường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triển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ổn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định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bền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vững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89148" name="Text Box 60"/>
            <p:cNvSpPr txBox="1">
              <a:spLocks noChangeArrowheads="1"/>
            </p:cNvSpPr>
            <p:nvPr/>
          </p:nvSpPr>
          <p:spPr bwMode="gray">
            <a:xfrm>
              <a:off x="1279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>
                  <a:solidFill>
                    <a:schemeClr val="bg1"/>
                  </a:solidFill>
                  <a:effectLst/>
                  <a:latin typeface="Arial" charset="0"/>
                </a:rPr>
                <a:t>4</a:t>
              </a:r>
            </a:p>
          </p:txBody>
        </p:sp>
      </p:grpSp>
      <p:grpSp>
        <p:nvGrpSpPr>
          <p:cNvPr id="25" name="Group 56"/>
          <p:cNvGrpSpPr>
            <a:grpSpLocks/>
          </p:cNvGrpSpPr>
          <p:nvPr/>
        </p:nvGrpSpPr>
        <p:grpSpPr bwMode="auto">
          <a:xfrm>
            <a:off x="227601" y="5638800"/>
            <a:ext cx="8687799" cy="1067506"/>
            <a:chOff x="1212" y="1875"/>
            <a:chExt cx="3060" cy="356"/>
          </a:xfrm>
        </p:grpSpPr>
        <p:sp>
          <p:nvSpPr>
            <p:cNvPr id="26" name="AutoShape 57"/>
            <p:cNvSpPr>
              <a:spLocks noChangeArrowheads="1"/>
            </p:cNvSpPr>
            <p:nvPr/>
          </p:nvSpPr>
          <p:spPr bwMode="gray">
            <a:xfrm>
              <a:off x="1536" y="1926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12700" algn="ctr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7" name="AutoShape 58"/>
            <p:cNvSpPr>
              <a:spLocks noChangeArrowheads="1"/>
            </p:cNvSpPr>
            <p:nvPr/>
          </p:nvSpPr>
          <p:spPr bwMode="gray">
            <a:xfrm>
              <a:off x="1212" y="1875"/>
              <a:ext cx="397" cy="356"/>
            </a:xfrm>
            <a:prstGeom prst="diamond">
              <a:avLst/>
            </a:prstGeom>
            <a:solidFill>
              <a:srgbClr val="92D050"/>
            </a:solidFill>
            <a:ln w="25400" algn="ctr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en-US">
                <a:solidFill>
                  <a:srgbClr val="586123"/>
                </a:solidFill>
              </a:endParaRPr>
            </a:p>
          </p:txBody>
        </p:sp>
        <p:sp>
          <p:nvSpPr>
            <p:cNvPr id="28" name="Text Box 59"/>
            <p:cNvSpPr txBox="1">
              <a:spLocks noChangeArrowheads="1"/>
            </p:cNvSpPr>
            <p:nvPr/>
          </p:nvSpPr>
          <p:spPr bwMode="gray">
            <a:xfrm>
              <a:off x="1649" y="1934"/>
              <a:ext cx="2623" cy="27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 eaLnBrk="0" hangingPunct="0"/>
              <a:r>
                <a:rPr lang="en-US" sz="1600" dirty="0" err="1" smtClean="0">
                  <a:effectLst/>
                </a:rPr>
                <a:t>Đẩy</a:t>
              </a:r>
              <a:r>
                <a:rPr lang="en-US" sz="1600" dirty="0" smtClean="0">
                  <a:effectLst/>
                </a:rPr>
                <a:t> </a:t>
              </a:r>
              <a:r>
                <a:rPr lang="en-US" sz="1600" dirty="0" err="1">
                  <a:effectLst/>
                </a:rPr>
                <a:t>mạnh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các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hoạt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động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chăm</a:t>
              </a:r>
              <a:r>
                <a:rPr lang="en-US" sz="1600" dirty="0">
                  <a:effectLst/>
                </a:rPr>
                <a:t> lo </a:t>
              </a:r>
              <a:r>
                <a:rPr lang="en-US" sz="1600" dirty="0" err="1">
                  <a:effectLst/>
                </a:rPr>
                <a:t>đời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sống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vật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và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thần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cho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smtClean="0">
                  <a:effectLst/>
                </a:rPr>
                <a:t>CB-GV-NV; </a:t>
              </a:r>
              <a:r>
                <a:rPr lang="en-US" sz="1600" dirty="0" err="1">
                  <a:effectLst/>
                </a:rPr>
                <a:t>biểu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dương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tôn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vinh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khen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thưởng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những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tập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thể</a:t>
              </a:r>
              <a:r>
                <a:rPr lang="en-US" sz="1600" dirty="0">
                  <a:effectLst/>
                </a:rPr>
                <a:t>, </a:t>
              </a:r>
              <a:r>
                <a:rPr lang="en-US" sz="1600" dirty="0" err="1">
                  <a:effectLst/>
                </a:rPr>
                <a:t>cá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nhân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có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thành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tích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xuất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sắc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phong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trào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thi</a:t>
              </a:r>
              <a:r>
                <a:rPr lang="en-US" sz="1600" dirty="0">
                  <a:effectLst/>
                </a:rPr>
                <a:t> </a:t>
              </a:r>
              <a:r>
                <a:rPr lang="en-US" sz="1600" dirty="0" err="1">
                  <a:effectLst/>
                </a:rPr>
                <a:t>đua</a:t>
              </a:r>
              <a:endParaRPr lang="en-US" sz="1600" b="1" dirty="0">
                <a:effectLst/>
                <a:latin typeface="Arial" charset="0"/>
              </a:endParaRPr>
            </a:p>
          </p:txBody>
        </p:sp>
        <p:sp>
          <p:nvSpPr>
            <p:cNvPr id="29" name="Text Box 60"/>
            <p:cNvSpPr txBox="1">
              <a:spLocks noChangeArrowheads="1"/>
            </p:cNvSpPr>
            <p:nvPr/>
          </p:nvSpPr>
          <p:spPr bwMode="gray">
            <a:xfrm>
              <a:off x="1325" y="1968"/>
              <a:ext cx="223" cy="15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400" dirty="0" smtClean="0">
                  <a:solidFill>
                    <a:schemeClr val="bg1"/>
                  </a:solidFill>
                  <a:effectLst/>
                  <a:latin typeface="Arial" charset="0"/>
                </a:rPr>
                <a:t>5</a:t>
              </a:r>
              <a:endParaRPr lang="en-US" sz="2400" dirty="0">
                <a:solidFill>
                  <a:schemeClr val="bg1"/>
                </a:solidFill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905000" y="24384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6764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2895600"/>
            <a:ext cx="70412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TRƯỜNG CAO ĐẲNG KỸ THUẬT LÝ TỰ TRỌNG TP.HCM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993900" y="3987800"/>
            <a:ext cx="1892300" cy="2895600"/>
            <a:chOff x="576" y="2476"/>
            <a:chExt cx="995" cy="1304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576" y="2476"/>
              <a:ext cx="936" cy="954"/>
              <a:chOff x="624" y="1584"/>
              <a:chExt cx="1248" cy="1296"/>
            </a:xfrm>
          </p:grpSpPr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10240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1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11" name="Text Box 11"/>
              <p:cNvSpPr txBox="1">
                <a:spLocks noChangeArrowheads="1"/>
              </p:cNvSpPr>
              <p:nvPr/>
            </p:nvSpPr>
            <p:spPr bwMode="gray">
              <a:xfrm>
                <a:off x="739" y="1862"/>
                <a:ext cx="974" cy="6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Tập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thể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lao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động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12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873500" y="4038600"/>
            <a:ext cx="1752600" cy="2819400"/>
            <a:chOff x="1776" y="2476"/>
            <a:chExt cx="1019" cy="1304"/>
          </a:xfrm>
        </p:grpSpPr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1776" y="2476"/>
              <a:ext cx="960" cy="958"/>
              <a:chOff x="2016" y="1920"/>
              <a:chExt cx="1680" cy="1680"/>
            </a:xfrm>
          </p:grpSpPr>
          <p:sp>
            <p:nvSpPr>
              <p:cNvPr id="102415" name="Oval 15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16" name="Freeform 16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17" name="Text Box 17"/>
            <p:cNvSpPr txBox="1">
              <a:spLocks noChangeArrowheads="1"/>
            </p:cNvSpPr>
            <p:nvPr/>
          </p:nvSpPr>
          <p:spPr bwMode="gray">
            <a:xfrm>
              <a:off x="1813" y="2652"/>
              <a:ext cx="908" cy="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Công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“</a:t>
              </a:r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Vững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mạnh</a:t>
              </a:r>
              <a:r>
                <a:rPr lang="en-US" sz="20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en-US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endParaRPr>
            </a:p>
            <a:p>
              <a:pPr algn="ctr" eaLnBrk="0" hangingPunct="0"/>
              <a:r>
                <a:rPr lang="en-US" sz="2000" dirty="0" err="1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xuất</a:t>
              </a:r>
              <a:r>
                <a:rPr lang="en-US" sz="2000" dirty="0" smtClean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sắc</a:t>
              </a:r>
              <a:r>
                <a:rPr lang="en-US" sz="2000" dirty="0">
                  <a:solidFill>
                    <a:srgbClr val="FFFF00"/>
                  </a:solidFill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18" name="Oval 18"/>
            <p:cNvSpPr>
              <a:spLocks noChangeArrowheads="1"/>
            </p:cNvSpPr>
            <p:nvPr/>
          </p:nvSpPr>
          <p:spPr bwMode="gray">
            <a:xfrm>
              <a:off x="1800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5613400" y="4038600"/>
            <a:ext cx="1752600" cy="2819400"/>
            <a:chOff x="3072" y="2448"/>
            <a:chExt cx="1028" cy="1332"/>
          </a:xfrm>
        </p:grpSpPr>
        <p:grpSp>
          <p:nvGrpSpPr>
            <p:cNvPr id="8" name="Group 20"/>
            <p:cNvGrpSpPr>
              <a:grpSpLocks/>
            </p:cNvGrpSpPr>
            <p:nvPr/>
          </p:nvGrpSpPr>
          <p:grpSpPr bwMode="auto">
            <a:xfrm>
              <a:off x="3072" y="2448"/>
              <a:ext cx="960" cy="958"/>
              <a:chOff x="2016" y="1920"/>
              <a:chExt cx="1680" cy="1680"/>
            </a:xfrm>
          </p:grpSpPr>
          <p:sp>
            <p:nvSpPr>
              <p:cNvPr id="102421" name="Oval 2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accent1"/>
                  </a:gs>
                  <a:gs pos="100000">
                    <a:schemeClr val="accent1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422" name="Freeform 2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/>
                <a:ahLst/>
                <a:cxnLst>
                  <a:cxn ang="0">
                    <a:pos x="1301" y="401"/>
                  </a:cxn>
                  <a:cxn ang="0">
                    <a:pos x="1317" y="442"/>
                  </a:cxn>
                  <a:cxn ang="0">
                    <a:pos x="1321" y="481"/>
                  </a:cxn>
                  <a:cxn ang="0">
                    <a:pos x="1315" y="516"/>
                  </a:cxn>
                  <a:cxn ang="0">
                    <a:pos x="1298" y="550"/>
                  </a:cxn>
                  <a:cxn ang="0">
                    <a:pos x="1272" y="579"/>
                  </a:cxn>
                  <a:cxn ang="0">
                    <a:pos x="1239" y="604"/>
                  </a:cxn>
                  <a:cxn ang="0">
                    <a:pos x="1196" y="628"/>
                  </a:cxn>
                  <a:cxn ang="0">
                    <a:pos x="1147" y="649"/>
                  </a:cxn>
                  <a:cxn ang="0">
                    <a:pos x="1092" y="667"/>
                  </a:cxn>
                  <a:cxn ang="0">
                    <a:pos x="1031" y="683"/>
                  </a:cxn>
                  <a:cxn ang="0">
                    <a:pos x="967" y="694"/>
                  </a:cxn>
                  <a:cxn ang="0">
                    <a:pos x="896" y="704"/>
                  </a:cxn>
                  <a:cxn ang="0">
                    <a:pos x="824" y="710"/>
                  </a:cxn>
                  <a:cxn ang="0">
                    <a:pos x="795" y="712"/>
                  </a:cxn>
                  <a:cxn ang="0">
                    <a:pos x="476" y="712"/>
                  </a:cxn>
                  <a:cxn ang="0">
                    <a:pos x="472" y="712"/>
                  </a:cxn>
                  <a:cxn ang="0">
                    <a:pos x="409" y="708"/>
                  </a:cxn>
                  <a:cxn ang="0">
                    <a:pos x="348" y="704"/>
                  </a:cxn>
                  <a:cxn ang="0">
                    <a:pos x="290" y="696"/>
                  </a:cxn>
                  <a:cxn ang="0">
                    <a:pos x="235" y="689"/>
                  </a:cxn>
                  <a:cxn ang="0">
                    <a:pos x="186" y="677"/>
                  </a:cxn>
                  <a:cxn ang="0">
                    <a:pos x="141" y="663"/>
                  </a:cxn>
                  <a:cxn ang="0">
                    <a:pos x="102" y="648"/>
                  </a:cxn>
                  <a:cxn ang="0">
                    <a:pos x="67" y="630"/>
                  </a:cxn>
                  <a:cxn ang="0">
                    <a:pos x="39" y="608"/>
                  </a:cxn>
                  <a:cxn ang="0">
                    <a:pos x="18" y="583"/>
                  </a:cxn>
                  <a:cxn ang="0">
                    <a:pos x="6" y="554"/>
                  </a:cxn>
                  <a:cxn ang="0">
                    <a:pos x="0" y="524"/>
                  </a:cxn>
                  <a:cxn ang="0">
                    <a:pos x="0" y="520"/>
                  </a:cxn>
                  <a:cxn ang="0">
                    <a:pos x="4" y="487"/>
                  </a:cxn>
                  <a:cxn ang="0">
                    <a:pos x="16" y="446"/>
                  </a:cxn>
                  <a:cxn ang="0">
                    <a:pos x="51" y="370"/>
                  </a:cxn>
                  <a:cxn ang="0">
                    <a:pos x="94" y="299"/>
                  </a:cxn>
                  <a:cxn ang="0">
                    <a:pos x="147" y="235"/>
                  </a:cxn>
                  <a:cxn ang="0">
                    <a:pos x="204" y="176"/>
                  </a:cxn>
                  <a:cxn ang="0">
                    <a:pos x="270" y="125"/>
                  </a:cxn>
                  <a:cxn ang="0">
                    <a:pos x="341" y="82"/>
                  </a:cxn>
                  <a:cxn ang="0">
                    <a:pos x="415" y="47"/>
                  </a:cxn>
                  <a:cxn ang="0">
                    <a:pos x="497" y="21"/>
                  </a:cxn>
                  <a:cxn ang="0">
                    <a:pos x="581" y="6"/>
                  </a:cxn>
                  <a:cxn ang="0">
                    <a:pos x="667" y="0"/>
                  </a:cxn>
                  <a:cxn ang="0">
                    <a:pos x="667" y="0"/>
                  </a:cxn>
                  <a:cxn ang="0">
                    <a:pos x="759" y="6"/>
                  </a:cxn>
                  <a:cxn ang="0">
                    <a:pos x="847" y="23"/>
                  </a:cxn>
                  <a:cxn ang="0">
                    <a:pos x="932" y="53"/>
                  </a:cxn>
                  <a:cxn ang="0">
                    <a:pos x="1010" y="90"/>
                  </a:cxn>
                  <a:cxn ang="0">
                    <a:pos x="1082" y="137"/>
                  </a:cxn>
                  <a:cxn ang="0">
                    <a:pos x="1149" y="194"/>
                  </a:cxn>
                  <a:cxn ang="0">
                    <a:pos x="1208" y="256"/>
                  </a:cxn>
                  <a:cxn ang="0">
                    <a:pos x="1258" y="325"/>
                  </a:cxn>
                  <a:cxn ang="0">
                    <a:pos x="1301" y="401"/>
                  </a:cxn>
                  <a:cxn ang="0">
                    <a:pos x="1301" y="401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/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423" name="Text Box 23"/>
            <p:cNvSpPr txBox="1">
              <a:spLocks noChangeArrowheads="1"/>
            </p:cNvSpPr>
            <p:nvPr/>
          </p:nvSpPr>
          <p:spPr bwMode="gray">
            <a:xfrm>
              <a:off x="3127" y="2502"/>
              <a:ext cx="891" cy="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latin typeface="Arial" pitchFamily="34" charset="0"/>
                  <a:cs typeface="Arial" pitchFamily="34" charset="0"/>
                </a:rPr>
                <a:t>trường</a:t>
              </a: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latin typeface="Arial" pitchFamily="34" charset="0"/>
                  <a:cs typeface="Arial" pitchFamily="34" charset="0"/>
                </a:rPr>
                <a:t>đạt</a:t>
              </a:r>
              <a:r>
                <a:rPr lang="en-US" sz="2000" dirty="0" smtClean="0">
                  <a:latin typeface="Arial" pitchFamily="34" charset="0"/>
                  <a:cs typeface="Arial" pitchFamily="34" charset="0"/>
                </a:rPr>
                <a:t> DH 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“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Tiên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tiến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cấp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Thành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latin typeface="Arial" pitchFamily="34" charset="0"/>
                  <a:cs typeface="Arial" pitchFamily="34" charset="0"/>
                </a:rPr>
                <a:t>đoàn</a:t>
              </a:r>
              <a:r>
                <a:rPr lang="en-US" sz="2000" dirty="0">
                  <a:latin typeface="Arial" pitchFamily="34" charset="0"/>
                  <a:cs typeface="Arial" pitchFamily="34" charset="0"/>
                </a:rPr>
                <a:t>”</a:t>
              </a:r>
              <a:endParaRPr 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424" name="Oval 24"/>
            <p:cNvSpPr>
              <a:spLocks noChangeArrowheads="1"/>
            </p:cNvSpPr>
            <p:nvPr/>
          </p:nvSpPr>
          <p:spPr bwMode="gray">
            <a:xfrm>
              <a:off x="3105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7327900" y="4051300"/>
            <a:ext cx="1676400" cy="2819400"/>
            <a:chOff x="4272" y="2448"/>
            <a:chExt cx="995" cy="1332"/>
          </a:xfrm>
        </p:grpSpPr>
        <p:grpSp>
          <p:nvGrpSpPr>
            <p:cNvPr id="10" name="Group 26"/>
            <p:cNvGrpSpPr>
              <a:grpSpLocks/>
            </p:cNvGrpSpPr>
            <p:nvPr/>
          </p:nvGrpSpPr>
          <p:grpSpPr bwMode="auto">
            <a:xfrm>
              <a:off x="4272" y="2448"/>
              <a:ext cx="960" cy="982"/>
              <a:chOff x="2400" y="1488"/>
              <a:chExt cx="1152" cy="1172"/>
            </a:xfrm>
          </p:grpSpPr>
          <p:grpSp>
            <p:nvGrpSpPr>
              <p:cNvPr id="11" name="Group 27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102428" name="Oval 2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02429" name="Freeform 2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2430" name="Text Box 30"/>
              <p:cNvSpPr txBox="1">
                <a:spLocks noChangeArrowheads="1"/>
              </p:cNvSpPr>
              <p:nvPr/>
            </p:nvSpPr>
            <p:spPr bwMode="gray">
              <a:xfrm>
                <a:off x="2509" y="1567"/>
                <a:ext cx="977" cy="10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SV </a:t>
                </a:r>
                <a:r>
                  <a:rPr lang="en-US" sz="2000" dirty="0" err="1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đạt</a:t>
                </a:r>
                <a:r>
                  <a:rPr lang="en-US" sz="2000" dirty="0" smtClean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DH 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“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Xuất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sắc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cấp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Thành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000" dirty="0" err="1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hội</a:t>
                </a:r>
                <a:r>
                  <a:rPr lang="en-US" sz="2000" dirty="0">
                    <a:solidFill>
                      <a:srgbClr val="FFFF00"/>
                    </a:solidFill>
                    <a:latin typeface="Arial" pitchFamily="34" charset="0"/>
                    <a:cs typeface="Arial" pitchFamily="34" charset="0"/>
                  </a:rPr>
                  <a:t>”</a:t>
                </a:r>
                <a:endParaRPr lang="en-US" sz="20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02431" name="Oval 31"/>
            <p:cNvSpPr>
              <a:spLocks noChangeArrowheads="1"/>
            </p:cNvSpPr>
            <p:nvPr/>
          </p:nvSpPr>
          <p:spPr bwMode="gray">
            <a:xfrm>
              <a:off x="4272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  <p:grpSp>
        <p:nvGrpSpPr>
          <p:cNvPr id="12" name="Group 6"/>
          <p:cNvGrpSpPr>
            <a:grpSpLocks/>
          </p:cNvGrpSpPr>
          <p:nvPr/>
        </p:nvGrpSpPr>
        <p:grpSpPr bwMode="auto">
          <a:xfrm>
            <a:off x="152401" y="4038600"/>
            <a:ext cx="1866902" cy="2740980"/>
            <a:chOff x="576" y="2477"/>
            <a:chExt cx="995" cy="1303"/>
          </a:xfrm>
        </p:grpSpPr>
        <p:grpSp>
          <p:nvGrpSpPr>
            <p:cNvPr id="13" name="Group 7"/>
            <p:cNvGrpSpPr>
              <a:grpSpLocks/>
            </p:cNvGrpSpPr>
            <p:nvPr/>
          </p:nvGrpSpPr>
          <p:grpSpPr bwMode="auto">
            <a:xfrm>
              <a:off x="576" y="2477"/>
              <a:ext cx="936" cy="956"/>
              <a:chOff x="624" y="1584"/>
              <a:chExt cx="1248" cy="1296"/>
            </a:xfrm>
          </p:grpSpPr>
          <p:grpSp>
            <p:nvGrpSpPr>
              <p:cNvPr id="14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39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40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/>
                  <a:ahLst/>
                  <a:cxnLst>
                    <a:cxn ang="0">
                      <a:pos x="1301" y="401"/>
                    </a:cxn>
                    <a:cxn ang="0">
                      <a:pos x="1317" y="442"/>
                    </a:cxn>
                    <a:cxn ang="0">
                      <a:pos x="1321" y="481"/>
                    </a:cxn>
                    <a:cxn ang="0">
                      <a:pos x="1315" y="516"/>
                    </a:cxn>
                    <a:cxn ang="0">
                      <a:pos x="1298" y="550"/>
                    </a:cxn>
                    <a:cxn ang="0">
                      <a:pos x="1272" y="579"/>
                    </a:cxn>
                    <a:cxn ang="0">
                      <a:pos x="1239" y="604"/>
                    </a:cxn>
                    <a:cxn ang="0">
                      <a:pos x="1196" y="628"/>
                    </a:cxn>
                    <a:cxn ang="0">
                      <a:pos x="1147" y="649"/>
                    </a:cxn>
                    <a:cxn ang="0">
                      <a:pos x="1092" y="667"/>
                    </a:cxn>
                    <a:cxn ang="0">
                      <a:pos x="1031" y="683"/>
                    </a:cxn>
                    <a:cxn ang="0">
                      <a:pos x="967" y="694"/>
                    </a:cxn>
                    <a:cxn ang="0">
                      <a:pos x="896" y="704"/>
                    </a:cxn>
                    <a:cxn ang="0">
                      <a:pos x="824" y="710"/>
                    </a:cxn>
                    <a:cxn ang="0">
                      <a:pos x="795" y="712"/>
                    </a:cxn>
                    <a:cxn ang="0">
                      <a:pos x="476" y="712"/>
                    </a:cxn>
                    <a:cxn ang="0">
                      <a:pos x="472" y="712"/>
                    </a:cxn>
                    <a:cxn ang="0">
                      <a:pos x="409" y="708"/>
                    </a:cxn>
                    <a:cxn ang="0">
                      <a:pos x="348" y="704"/>
                    </a:cxn>
                    <a:cxn ang="0">
                      <a:pos x="290" y="696"/>
                    </a:cxn>
                    <a:cxn ang="0">
                      <a:pos x="235" y="689"/>
                    </a:cxn>
                    <a:cxn ang="0">
                      <a:pos x="186" y="677"/>
                    </a:cxn>
                    <a:cxn ang="0">
                      <a:pos x="141" y="663"/>
                    </a:cxn>
                    <a:cxn ang="0">
                      <a:pos x="102" y="648"/>
                    </a:cxn>
                    <a:cxn ang="0">
                      <a:pos x="67" y="630"/>
                    </a:cxn>
                    <a:cxn ang="0">
                      <a:pos x="39" y="608"/>
                    </a:cxn>
                    <a:cxn ang="0">
                      <a:pos x="18" y="583"/>
                    </a:cxn>
                    <a:cxn ang="0">
                      <a:pos x="6" y="554"/>
                    </a:cxn>
                    <a:cxn ang="0">
                      <a:pos x="0" y="524"/>
                    </a:cxn>
                    <a:cxn ang="0">
                      <a:pos x="0" y="520"/>
                    </a:cxn>
                    <a:cxn ang="0">
                      <a:pos x="4" y="487"/>
                    </a:cxn>
                    <a:cxn ang="0">
                      <a:pos x="16" y="446"/>
                    </a:cxn>
                    <a:cxn ang="0">
                      <a:pos x="51" y="370"/>
                    </a:cxn>
                    <a:cxn ang="0">
                      <a:pos x="94" y="299"/>
                    </a:cxn>
                    <a:cxn ang="0">
                      <a:pos x="147" y="235"/>
                    </a:cxn>
                    <a:cxn ang="0">
                      <a:pos x="204" y="176"/>
                    </a:cxn>
                    <a:cxn ang="0">
                      <a:pos x="270" y="125"/>
                    </a:cxn>
                    <a:cxn ang="0">
                      <a:pos x="341" y="82"/>
                    </a:cxn>
                    <a:cxn ang="0">
                      <a:pos x="415" y="47"/>
                    </a:cxn>
                    <a:cxn ang="0">
                      <a:pos x="497" y="21"/>
                    </a:cxn>
                    <a:cxn ang="0">
                      <a:pos x="581" y="6"/>
                    </a:cxn>
                    <a:cxn ang="0">
                      <a:pos x="667" y="0"/>
                    </a:cxn>
                    <a:cxn ang="0">
                      <a:pos x="667" y="0"/>
                    </a:cxn>
                    <a:cxn ang="0">
                      <a:pos x="759" y="6"/>
                    </a:cxn>
                    <a:cxn ang="0">
                      <a:pos x="847" y="23"/>
                    </a:cxn>
                    <a:cxn ang="0">
                      <a:pos x="932" y="53"/>
                    </a:cxn>
                    <a:cxn ang="0">
                      <a:pos x="1010" y="90"/>
                    </a:cxn>
                    <a:cxn ang="0">
                      <a:pos x="1082" y="137"/>
                    </a:cxn>
                    <a:cxn ang="0">
                      <a:pos x="1149" y="194"/>
                    </a:cxn>
                    <a:cxn ang="0">
                      <a:pos x="1208" y="256"/>
                    </a:cxn>
                    <a:cxn ang="0">
                      <a:pos x="1258" y="325"/>
                    </a:cxn>
                    <a:cxn ang="0">
                      <a:pos x="1301" y="401"/>
                    </a:cxn>
                    <a:cxn ang="0">
                      <a:pos x="1301" y="401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" name="Text Box 11"/>
              <p:cNvSpPr txBox="1">
                <a:spLocks noChangeArrowheads="1"/>
              </p:cNvSpPr>
              <p:nvPr/>
            </p:nvSpPr>
            <p:spPr bwMode="gray">
              <a:xfrm>
                <a:off x="786" y="1731"/>
                <a:ext cx="907" cy="11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>
                <a:spAutoFit/>
              </a:bodyPr>
              <a:lstStyle/>
              <a:p>
                <a:pPr algn="ctr" eaLnBrk="0" hangingPunct="0"/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Đảng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bộ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“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Hoàn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thành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tốt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nhiệm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vụ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” </a:t>
                </a:r>
                <a:r>
                  <a:rPr lang="en-US" sz="1800" b="1" dirty="0" err="1" smtClean="0">
                    <a:solidFill>
                      <a:srgbClr val="FFFF00"/>
                    </a:solidFill>
                    <a:effectLst/>
                    <a:latin typeface="Arial" charset="0"/>
                  </a:rPr>
                  <a:t>năm</a:t>
                </a:r>
                <a:r>
                  <a:rPr lang="en-US" sz="1800" b="1" dirty="0" smtClean="0">
                    <a:solidFill>
                      <a:srgbClr val="FFFF00"/>
                    </a:solidFill>
                    <a:effectLst/>
                    <a:latin typeface="Arial" charset="0"/>
                  </a:rPr>
                  <a:t> 2014</a:t>
                </a:r>
                <a:endParaRPr lang="en-US" sz="1800" b="1" dirty="0">
                  <a:solidFill>
                    <a:srgbClr val="FFFF00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36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1800">
                <a:effectLst/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66FF"/>
                </a:solidFill>
              </a:rPr>
              <a:t>II. </a:t>
            </a:r>
            <a:r>
              <a:rPr lang="en-US" dirty="0" err="1">
                <a:solidFill>
                  <a:srgbClr val="FF66FF"/>
                </a:solidFill>
              </a:rPr>
              <a:t>Kết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quả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thi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đua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>
                <a:solidFill>
                  <a:srgbClr val="FF66FF"/>
                </a:solidFill>
              </a:rPr>
              <a:t>học</a:t>
            </a:r>
            <a:r>
              <a:rPr lang="en-US" dirty="0">
                <a:solidFill>
                  <a:srgbClr val="FF66FF"/>
                </a:solidFill>
              </a:rPr>
              <a:t> </a:t>
            </a:r>
            <a:r>
              <a:rPr lang="en-US" dirty="0" smtClean="0">
                <a:solidFill>
                  <a:srgbClr val="FF66FF"/>
                </a:solidFill>
              </a:rPr>
              <a:t/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</a:t>
            </a:r>
            <a:r>
              <a:rPr lang="en-US" dirty="0">
                <a:solidFill>
                  <a:srgbClr val="FF66FF"/>
                </a:solidFill>
              </a:rPr>
              <a:t>– 2015:</a:t>
            </a:r>
          </a:p>
        </p:txBody>
      </p:sp>
      <p:sp>
        <p:nvSpPr>
          <p:cNvPr id="102403" name="AutoShape 3"/>
          <p:cNvSpPr>
            <a:spLocks noChangeArrowheads="1"/>
          </p:cNvSpPr>
          <p:nvPr/>
        </p:nvSpPr>
        <p:spPr bwMode="gray">
          <a:xfrm>
            <a:off x="1066800" y="2578100"/>
            <a:ext cx="5530850" cy="2743200"/>
          </a:xfrm>
          <a:prstGeom prst="upArrow">
            <a:avLst>
              <a:gd name="adj1" fmla="val 57824"/>
              <a:gd name="adj2" fmla="val 54398"/>
            </a:avLst>
          </a:prstGeom>
          <a:gradFill rotWithShape="1">
            <a:gsLst>
              <a:gs pos="0">
                <a:srgbClr val="DDDDDD"/>
              </a:gs>
              <a:gs pos="100000">
                <a:srgbClr val="DDDDDD">
                  <a:gamma/>
                  <a:tint val="0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04" name="AutoShape 4"/>
          <p:cNvSpPr>
            <a:spLocks noChangeArrowheads="1"/>
          </p:cNvSpPr>
          <p:nvPr/>
        </p:nvSpPr>
        <p:spPr bwMode="gray">
          <a:xfrm>
            <a:off x="1676400" y="1219200"/>
            <a:ext cx="5791200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1. THÀNH TÍCH TẬP THỂ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  <p:sp>
        <p:nvSpPr>
          <p:cNvPr id="102405" name="Text Box 5"/>
          <p:cNvSpPr txBox="1">
            <a:spLocks noChangeArrowheads="1"/>
          </p:cNvSpPr>
          <p:nvPr/>
        </p:nvSpPr>
        <p:spPr bwMode="gray">
          <a:xfrm>
            <a:off x="1371600" y="1962090"/>
            <a:ext cx="6582251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000" b="1" dirty="0" smtClean="0">
                <a:solidFill>
                  <a:srgbClr val="FF0000"/>
                </a:solidFill>
                <a:effectLst/>
                <a:latin typeface="Arial" charset="0"/>
              </a:rPr>
              <a:t>CÁC ĐƠN VỊ VÀ ĐOÀN THỂ TRỰC THUỘC TRƯỜNG</a:t>
            </a:r>
            <a:endParaRPr lang="en-US" sz="2000" b="1" dirty="0"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41" name="AutoShape 2"/>
          <p:cNvSpPr>
            <a:spLocks noChangeArrowheads="1"/>
          </p:cNvSpPr>
          <p:nvPr/>
        </p:nvSpPr>
        <p:spPr bwMode="auto">
          <a:xfrm>
            <a:off x="2808288" y="4343400"/>
            <a:ext cx="1839912" cy="2133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tiên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tiến</a:t>
            </a:r>
            <a:endParaRPr lang="en-US" sz="2400" dirty="0">
              <a:effectLst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304800" y="4343400"/>
            <a:ext cx="1828800" cy="2133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Tập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thể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lao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động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xuất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sắc</a:t>
            </a:r>
            <a:endParaRPr lang="en-US" sz="24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algn="ctr" eaLnBrk="0" hangingPunct="0"/>
            <a:endParaRPr lang="en-US" sz="1800" b="1" dirty="0">
              <a:effectLst/>
            </a:endParaRPr>
          </a:p>
        </p:txBody>
      </p:sp>
      <p:sp>
        <p:nvSpPr>
          <p:cNvPr id="43" name="AutoShape 4"/>
          <p:cNvSpPr>
            <a:spLocks noChangeArrowheads="1"/>
          </p:cNvSpPr>
          <p:nvPr/>
        </p:nvSpPr>
        <p:spPr bwMode="auto">
          <a:xfrm>
            <a:off x="6096000" y="4724400"/>
            <a:ext cx="1981200" cy="1752600"/>
          </a:xfrm>
          <a:prstGeom prst="roundRect">
            <a:avLst>
              <a:gd name="adj" fmla="val 13745"/>
            </a:avLst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</p:spPr>
        <p:txBody>
          <a:bodyPr anchor="ctr"/>
          <a:lstStyle/>
          <a:p>
            <a:pPr algn="ctr" eaLnBrk="0" hangingPunct="0"/>
            <a:r>
              <a:rPr lang="en-US" sz="2400" dirty="0" err="1" smtClean="0">
                <a:effectLst/>
              </a:rPr>
              <a:t>Tổ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công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đoàn</a:t>
            </a:r>
            <a:r>
              <a:rPr lang="en-US" sz="2400" dirty="0" smtClean="0">
                <a:effectLst/>
              </a:rPr>
              <a:t>, </a:t>
            </a:r>
            <a:r>
              <a:rPr lang="en-US" sz="2400" dirty="0" err="1" smtClean="0">
                <a:effectLst/>
              </a:rPr>
              <a:t>Công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đoàn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bộ</a:t>
            </a:r>
            <a:r>
              <a:rPr lang="en-US" sz="2400" dirty="0" smtClean="0">
                <a:effectLst/>
              </a:rPr>
              <a:t> </a:t>
            </a:r>
            <a:r>
              <a:rPr lang="en-US" sz="2400" dirty="0" err="1" smtClean="0">
                <a:effectLst/>
              </a:rPr>
              <a:t>phận</a:t>
            </a:r>
            <a:endParaRPr lang="en-US" sz="2400" dirty="0">
              <a:effectLst/>
            </a:endParaRPr>
          </a:p>
        </p:txBody>
      </p:sp>
      <p:sp>
        <p:nvSpPr>
          <p:cNvPr id="44" name="AutoShape 6"/>
          <p:cNvSpPr>
            <a:spLocks noChangeArrowheads="1"/>
          </p:cNvSpPr>
          <p:nvPr/>
        </p:nvSpPr>
        <p:spPr bwMode="gray">
          <a:xfrm>
            <a:off x="2236788" y="3201988"/>
            <a:ext cx="400050" cy="449262"/>
          </a:xfrm>
          <a:prstGeom prst="chevron">
            <a:avLst>
              <a:gd name="adj" fmla="val 52514"/>
            </a:avLst>
          </a:prstGeom>
          <a:solidFill>
            <a:schemeClr val="accent1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7"/>
          <p:cNvSpPr>
            <a:spLocks noChangeArrowheads="1"/>
          </p:cNvSpPr>
          <p:nvPr/>
        </p:nvSpPr>
        <p:spPr bwMode="gray">
          <a:xfrm>
            <a:off x="4699000" y="3201988"/>
            <a:ext cx="398463" cy="449262"/>
          </a:xfrm>
          <a:prstGeom prst="chevron">
            <a:avLst>
              <a:gd name="adj" fmla="val 52514"/>
            </a:avLst>
          </a:prstGeom>
          <a:solidFill>
            <a:schemeClr val="hlink"/>
          </a:soli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Oval 8"/>
          <p:cNvSpPr>
            <a:spLocks noChangeArrowheads="1"/>
          </p:cNvSpPr>
          <p:nvPr/>
        </p:nvSpPr>
        <p:spPr bwMode="gray">
          <a:xfrm>
            <a:off x="5307013" y="2582863"/>
            <a:ext cx="1703387" cy="1687512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tint val="0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7" name="Oval 9"/>
          <p:cNvSpPr>
            <a:spLocks noChangeArrowheads="1"/>
          </p:cNvSpPr>
          <p:nvPr/>
        </p:nvSpPr>
        <p:spPr bwMode="gray">
          <a:xfrm>
            <a:off x="5307013" y="2582863"/>
            <a:ext cx="1703387" cy="1687512"/>
          </a:xfrm>
          <a:prstGeom prst="ellipse">
            <a:avLst/>
          </a:prstGeom>
          <a:gradFill rotWithShape="1">
            <a:gsLst>
              <a:gs pos="0">
                <a:schemeClr val="hlink">
                  <a:alpha val="32001"/>
                </a:schemeClr>
              </a:gs>
              <a:gs pos="100000">
                <a:schemeClr val="hlink">
                  <a:gamma/>
                  <a:shade val="0"/>
                  <a:invGamma/>
                  <a:alpha val="89999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8" name="Oval 10"/>
          <p:cNvSpPr>
            <a:spLocks noChangeArrowheads="1"/>
          </p:cNvSpPr>
          <p:nvPr/>
        </p:nvSpPr>
        <p:spPr bwMode="gray">
          <a:xfrm>
            <a:off x="5443538" y="2693988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54118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49" name="Oval 11"/>
          <p:cNvSpPr>
            <a:spLocks noChangeArrowheads="1"/>
          </p:cNvSpPr>
          <p:nvPr/>
        </p:nvSpPr>
        <p:spPr bwMode="gray">
          <a:xfrm>
            <a:off x="5532438" y="2701925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hlink">
                  <a:gamma/>
                  <a:shade val="63529"/>
                  <a:invGamma/>
                </a:schemeClr>
              </a:gs>
              <a:gs pos="100000">
                <a:schemeClr val="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0" name="Oval 12"/>
          <p:cNvSpPr>
            <a:spLocks noChangeArrowheads="1"/>
          </p:cNvSpPr>
          <p:nvPr/>
        </p:nvSpPr>
        <p:spPr bwMode="gray">
          <a:xfrm>
            <a:off x="5586413" y="2765425"/>
            <a:ext cx="1335087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1" name="Oval 13"/>
          <p:cNvSpPr>
            <a:spLocks noChangeArrowheads="1"/>
          </p:cNvSpPr>
          <p:nvPr/>
        </p:nvSpPr>
        <p:spPr bwMode="gray">
          <a:xfrm>
            <a:off x="381000" y="2578100"/>
            <a:ext cx="1703388" cy="1687513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tint val="0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52" name="Oval 15"/>
          <p:cNvSpPr>
            <a:spLocks noChangeArrowheads="1"/>
          </p:cNvSpPr>
          <p:nvPr/>
        </p:nvSpPr>
        <p:spPr bwMode="gray">
          <a:xfrm>
            <a:off x="492125" y="268763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3" name="Oval 16"/>
          <p:cNvSpPr>
            <a:spLocks noChangeArrowheads="1"/>
          </p:cNvSpPr>
          <p:nvPr/>
        </p:nvSpPr>
        <p:spPr bwMode="gray">
          <a:xfrm>
            <a:off x="493713" y="2690813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4" name="Oval 17"/>
          <p:cNvSpPr>
            <a:spLocks noChangeArrowheads="1"/>
          </p:cNvSpPr>
          <p:nvPr/>
        </p:nvSpPr>
        <p:spPr bwMode="gray">
          <a:xfrm>
            <a:off x="566738" y="2762250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55" name="Group 18"/>
          <p:cNvGrpSpPr>
            <a:grpSpLocks/>
          </p:cNvGrpSpPr>
          <p:nvPr/>
        </p:nvGrpSpPr>
        <p:grpSpPr bwMode="auto">
          <a:xfrm>
            <a:off x="587375" y="2781300"/>
            <a:ext cx="1290638" cy="1277938"/>
            <a:chOff x="4166" y="1706"/>
            <a:chExt cx="1252" cy="1252"/>
          </a:xfrm>
        </p:grpSpPr>
        <p:sp>
          <p:nvSpPr>
            <p:cNvPr id="56" name="Oval 1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7" name="Oval 2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8" name="Oval 2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9" name="Oval 2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60" name="Oval 23"/>
          <p:cNvSpPr>
            <a:spLocks noChangeArrowheads="1"/>
          </p:cNvSpPr>
          <p:nvPr/>
        </p:nvSpPr>
        <p:spPr bwMode="gray">
          <a:xfrm>
            <a:off x="2844800" y="2582863"/>
            <a:ext cx="1703388" cy="1687512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" name="Oval 24"/>
          <p:cNvSpPr>
            <a:spLocks noChangeArrowheads="1"/>
          </p:cNvSpPr>
          <p:nvPr/>
        </p:nvSpPr>
        <p:spPr bwMode="gray">
          <a:xfrm>
            <a:off x="2844800" y="2582863"/>
            <a:ext cx="1703388" cy="1687512"/>
          </a:xfrm>
          <a:prstGeom prst="ellipse">
            <a:avLst/>
          </a:prstGeom>
          <a:gradFill rotWithShape="1">
            <a:gsLst>
              <a:gs pos="0">
                <a:schemeClr val="accent1">
                  <a:alpha val="32001"/>
                </a:schemeClr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2" name="Oval 25"/>
          <p:cNvSpPr>
            <a:spLocks noChangeArrowheads="1"/>
          </p:cNvSpPr>
          <p:nvPr/>
        </p:nvSpPr>
        <p:spPr bwMode="gray">
          <a:xfrm>
            <a:off x="2955925" y="269398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54118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3" name="Oval 26"/>
          <p:cNvSpPr>
            <a:spLocks noChangeArrowheads="1"/>
          </p:cNvSpPr>
          <p:nvPr/>
        </p:nvSpPr>
        <p:spPr bwMode="gray">
          <a:xfrm>
            <a:off x="2957513" y="2695575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63529"/>
                  <a:invGamma/>
                </a:schemeClr>
              </a:gs>
              <a:gs pos="100000">
                <a:schemeClr val="accent1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64" name="Oval 27"/>
          <p:cNvSpPr>
            <a:spLocks noChangeArrowheads="1"/>
          </p:cNvSpPr>
          <p:nvPr/>
        </p:nvSpPr>
        <p:spPr bwMode="gray">
          <a:xfrm>
            <a:off x="3028950" y="2765425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65" name="Group 28"/>
          <p:cNvGrpSpPr>
            <a:grpSpLocks/>
          </p:cNvGrpSpPr>
          <p:nvPr/>
        </p:nvGrpSpPr>
        <p:grpSpPr bwMode="auto">
          <a:xfrm>
            <a:off x="3051175" y="2781300"/>
            <a:ext cx="1290638" cy="1277938"/>
            <a:chOff x="4166" y="1706"/>
            <a:chExt cx="1252" cy="1252"/>
          </a:xfrm>
        </p:grpSpPr>
        <p:sp>
          <p:nvSpPr>
            <p:cNvPr id="66" name="Oval 2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7" name="Oval 3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8" name="Oval 3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9" name="Oval 3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grpSp>
        <p:nvGrpSpPr>
          <p:cNvPr id="70" name="Group 33"/>
          <p:cNvGrpSpPr>
            <a:grpSpLocks/>
          </p:cNvGrpSpPr>
          <p:nvPr/>
        </p:nvGrpSpPr>
        <p:grpSpPr bwMode="auto">
          <a:xfrm>
            <a:off x="5597525" y="2781300"/>
            <a:ext cx="1292225" cy="1277938"/>
            <a:chOff x="4166" y="1706"/>
            <a:chExt cx="1252" cy="1252"/>
          </a:xfrm>
        </p:grpSpPr>
        <p:sp>
          <p:nvSpPr>
            <p:cNvPr id="71" name="Oval 34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2" name="Oval 35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3" name="Oval 36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74" name="Oval 37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75" name="Text Box 38"/>
          <p:cNvSpPr txBox="1">
            <a:spLocks noChangeArrowheads="1"/>
          </p:cNvSpPr>
          <p:nvPr/>
        </p:nvSpPr>
        <p:spPr bwMode="gray">
          <a:xfrm>
            <a:off x="647700" y="3035300"/>
            <a:ext cx="114299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15 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ĐƠN VỊ</a:t>
            </a:r>
            <a:endParaRPr lang="en-US" sz="16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6" name="Text Box 39"/>
          <p:cNvSpPr txBox="1">
            <a:spLocks noChangeArrowheads="1"/>
          </p:cNvSpPr>
          <p:nvPr/>
        </p:nvSpPr>
        <p:spPr bwMode="gray">
          <a:xfrm>
            <a:off x="3200400" y="3035300"/>
            <a:ext cx="106679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18 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ĐƠN VỊ</a:t>
            </a:r>
            <a:endParaRPr lang="en-US" sz="1600" dirty="0"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77" name="Text Box 40"/>
          <p:cNvSpPr txBox="1">
            <a:spLocks noChangeArrowheads="1"/>
          </p:cNvSpPr>
          <p:nvPr/>
        </p:nvSpPr>
        <p:spPr bwMode="gray">
          <a:xfrm>
            <a:off x="5778500" y="3072825"/>
            <a:ext cx="91440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11</a:t>
            </a:r>
          </a:p>
          <a:p>
            <a:pPr algn="ctr" eaLnBrk="0" hangingPunct="0"/>
            <a:r>
              <a:rPr lang="en-US" sz="1600" b="1" dirty="0" smtClean="0">
                <a:effectLst/>
              </a:rPr>
              <a:t>VMXS</a:t>
            </a:r>
            <a:endParaRPr lang="en-US" sz="1600" b="1" dirty="0" smtClean="0">
              <a:effectLst/>
            </a:endParaRPr>
          </a:p>
        </p:txBody>
      </p:sp>
      <p:sp>
        <p:nvSpPr>
          <p:cNvPr id="91" name="Oval 13"/>
          <p:cNvSpPr>
            <a:spLocks noChangeArrowheads="1"/>
          </p:cNvSpPr>
          <p:nvPr/>
        </p:nvSpPr>
        <p:spPr bwMode="gray">
          <a:xfrm>
            <a:off x="7099300" y="2578100"/>
            <a:ext cx="1703388" cy="1687513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38100" algn="ctr">
            <a:noFill/>
            <a:round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92" name="Oval 15"/>
          <p:cNvSpPr>
            <a:spLocks noChangeArrowheads="1"/>
          </p:cNvSpPr>
          <p:nvPr/>
        </p:nvSpPr>
        <p:spPr bwMode="gray">
          <a:xfrm>
            <a:off x="7210425" y="2611438"/>
            <a:ext cx="1481138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54118"/>
                  <a:invGamma/>
                </a:schemeClr>
              </a:gs>
              <a:gs pos="50000">
                <a:schemeClr val="folHlink"/>
              </a:gs>
              <a:gs pos="100000">
                <a:schemeClr val="folHlink">
                  <a:gamma/>
                  <a:shade val="54118"/>
                  <a:invGamma/>
                </a:schemeClr>
              </a:gs>
            </a:gsLst>
            <a:lin ang="189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3" name="Oval 16"/>
          <p:cNvSpPr>
            <a:spLocks noChangeArrowheads="1"/>
          </p:cNvSpPr>
          <p:nvPr/>
        </p:nvSpPr>
        <p:spPr bwMode="gray">
          <a:xfrm>
            <a:off x="7212013" y="2614613"/>
            <a:ext cx="1481137" cy="1466850"/>
          </a:xfrm>
          <a:prstGeom prst="ellipse">
            <a:avLst/>
          </a:prstGeom>
          <a:gradFill rotWithShape="1">
            <a:gsLst>
              <a:gs pos="0">
                <a:schemeClr val="folHlink">
                  <a:gamma/>
                  <a:shade val="63529"/>
                  <a:invGamma/>
                </a:schemeClr>
              </a:gs>
              <a:gs pos="100000">
                <a:schemeClr val="folHlink">
                  <a:alpha val="0"/>
                </a:schemeClr>
              </a:gs>
            </a:gsLst>
            <a:lin ang="2700000" scaled="1"/>
          </a:gra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94" name="Oval 17"/>
          <p:cNvSpPr>
            <a:spLocks noChangeArrowheads="1"/>
          </p:cNvSpPr>
          <p:nvPr/>
        </p:nvSpPr>
        <p:spPr bwMode="gray">
          <a:xfrm>
            <a:off x="7285038" y="2686050"/>
            <a:ext cx="1333500" cy="1320800"/>
          </a:xfrm>
          <a:prstGeom prst="ellipse">
            <a:avLst/>
          </a:prstGeom>
          <a:solidFill>
            <a:srgbClr val="333333"/>
          </a:solidFill>
          <a:ln w="38100" algn="ctr">
            <a:noFill/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grpSp>
        <p:nvGrpSpPr>
          <p:cNvPr id="95" name="Group 18"/>
          <p:cNvGrpSpPr>
            <a:grpSpLocks/>
          </p:cNvGrpSpPr>
          <p:nvPr/>
        </p:nvGrpSpPr>
        <p:grpSpPr bwMode="auto">
          <a:xfrm>
            <a:off x="7305675" y="2705100"/>
            <a:ext cx="1290638" cy="1277938"/>
            <a:chOff x="4166" y="1706"/>
            <a:chExt cx="1252" cy="1252"/>
          </a:xfrm>
        </p:grpSpPr>
        <p:sp>
          <p:nvSpPr>
            <p:cNvPr id="96" name="Oval 19"/>
            <p:cNvSpPr>
              <a:spLocks noChangeArrowheads="1"/>
            </p:cNvSpPr>
            <p:nvPr/>
          </p:nvSpPr>
          <p:spPr bwMode="gray">
            <a:xfrm>
              <a:off x="4166" y="1706"/>
              <a:ext cx="1252" cy="125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7" name="Oval 20"/>
            <p:cNvSpPr>
              <a:spLocks noChangeArrowheads="1"/>
            </p:cNvSpPr>
            <p:nvPr/>
          </p:nvSpPr>
          <p:spPr bwMode="gray">
            <a:xfrm>
              <a:off x="4182" y="1713"/>
              <a:ext cx="1222" cy="122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8" name="Oval 21"/>
            <p:cNvSpPr>
              <a:spLocks noChangeArrowheads="1"/>
            </p:cNvSpPr>
            <p:nvPr/>
          </p:nvSpPr>
          <p:spPr bwMode="gray">
            <a:xfrm>
              <a:off x="4195" y="1725"/>
              <a:ext cx="1162" cy="11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99" name="Oval 22"/>
            <p:cNvSpPr>
              <a:spLocks noChangeArrowheads="1"/>
            </p:cNvSpPr>
            <p:nvPr/>
          </p:nvSpPr>
          <p:spPr bwMode="gray">
            <a:xfrm>
              <a:off x="4263" y="1757"/>
              <a:ext cx="1033" cy="92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vert="eaVert" wrap="none" anchor="ctr"/>
            <a:lstStyle/>
            <a:p>
              <a:endParaRPr lang="en-US"/>
            </a:p>
          </p:txBody>
        </p:sp>
      </p:grpSp>
      <p:sp>
        <p:nvSpPr>
          <p:cNvPr id="100" name="Text Box 38"/>
          <p:cNvSpPr txBox="1">
            <a:spLocks noChangeArrowheads="1"/>
          </p:cNvSpPr>
          <p:nvPr/>
        </p:nvSpPr>
        <p:spPr bwMode="gray">
          <a:xfrm>
            <a:off x="7366000" y="2959100"/>
            <a:ext cx="114299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1600" b="1" dirty="0" smtClean="0">
                <a:effectLst/>
              </a:rPr>
              <a:t>6</a:t>
            </a:r>
          </a:p>
          <a:p>
            <a:pPr algn="ctr" eaLnBrk="0" hangingPunct="0"/>
            <a:r>
              <a:rPr lang="en-US" sz="1600" b="1" dirty="0" err="1" smtClean="0">
                <a:effectLst/>
              </a:rPr>
              <a:t>Vững</a:t>
            </a:r>
            <a:r>
              <a:rPr lang="en-US" sz="1600" b="1" dirty="0" smtClean="0">
                <a:effectLst/>
              </a:rPr>
              <a:t> </a:t>
            </a:r>
            <a:r>
              <a:rPr lang="en-US" sz="1600" b="1" dirty="0" err="1" smtClean="0">
                <a:effectLst/>
              </a:rPr>
              <a:t>mạnh</a:t>
            </a:r>
            <a:endParaRPr lang="en-US" sz="1600" b="1" dirty="0" smtClean="0">
              <a:effectLst/>
            </a:endParaRPr>
          </a:p>
        </p:txBody>
      </p:sp>
      <p:sp>
        <p:nvSpPr>
          <p:cNvPr id="101" name="Chevron 100"/>
          <p:cNvSpPr/>
          <p:nvPr/>
        </p:nvSpPr>
        <p:spPr bwMode="auto">
          <a:xfrm rot="14606097">
            <a:off x="6313483" y="4256083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  <p:sp>
        <p:nvSpPr>
          <p:cNvPr id="102" name="Chevron 101"/>
          <p:cNvSpPr/>
          <p:nvPr/>
        </p:nvSpPr>
        <p:spPr bwMode="auto">
          <a:xfrm rot="18259113">
            <a:off x="7456482" y="4256083"/>
            <a:ext cx="381000" cy="381000"/>
          </a:xfrm>
          <a:prstGeom prst="chevro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66FF"/>
                </a:solidFill>
              </a:rPr>
              <a:t>II. </a:t>
            </a:r>
            <a:r>
              <a:rPr lang="en-US" dirty="0" err="1" smtClean="0">
                <a:solidFill>
                  <a:srgbClr val="FF66FF"/>
                </a:solidFill>
              </a:rPr>
              <a:t>Kết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quả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thi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đua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năm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r>
              <a:rPr lang="en-US" dirty="0" err="1" smtClean="0">
                <a:solidFill>
                  <a:srgbClr val="FF66FF"/>
                </a:solidFill>
              </a:rPr>
              <a:t>học</a:t>
            </a:r>
            <a:r>
              <a:rPr lang="en-US" dirty="0" smtClean="0">
                <a:solidFill>
                  <a:srgbClr val="FF66FF"/>
                </a:solidFill>
              </a:rPr>
              <a:t> </a:t>
            </a:r>
            <a:br>
              <a:rPr lang="en-US" dirty="0" smtClean="0">
                <a:solidFill>
                  <a:srgbClr val="FF66FF"/>
                </a:solidFill>
              </a:rPr>
            </a:br>
            <a:r>
              <a:rPr lang="en-US" dirty="0" smtClean="0">
                <a:solidFill>
                  <a:srgbClr val="FF66FF"/>
                </a:solidFill>
              </a:rPr>
              <a:t>2014 – 2015:</a:t>
            </a:r>
            <a:endParaRPr lang="en-US" dirty="0"/>
          </a:p>
        </p:txBody>
      </p:sp>
      <p:graphicFrame>
        <p:nvGraphicFramePr>
          <p:cNvPr id="85058" name="Group 66"/>
          <p:cNvGraphicFramePr>
            <a:graphicFrameLocks noGrp="1"/>
          </p:cNvGraphicFramePr>
          <p:nvPr>
            <p:ph idx="1"/>
          </p:nvPr>
        </p:nvGraphicFramePr>
        <p:xfrm>
          <a:off x="1219200" y="1968500"/>
          <a:ext cx="6858000" cy="4475165"/>
        </p:xfrm>
        <a:graphic>
          <a:graphicData uri="http://schemas.openxmlformats.org/drawingml/2006/table">
            <a:tbl>
              <a:tblPr/>
              <a:tblGrid>
                <a:gridCol w="4195482"/>
                <a:gridCol w="1371600"/>
                <a:gridCol w="1290918"/>
              </a:tblGrid>
              <a:tr h="44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SL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Tỷ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lệ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alpha val="7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LĐTT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374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95,89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58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j-lt"/>
                          <a:ea typeface="+mn-ea"/>
                          <a:cs typeface="+mn-cs"/>
                        </a:rPr>
                        <a:t>sở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56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14,97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CSTĐ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TP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khen</a:t>
                      </a:r>
                      <a:r>
                        <a:rPr lang="en-US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UBND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48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Huy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hiệu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TPHCM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82001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BK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Bộ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GD-ĐT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BK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Thủ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tướng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CP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03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Huân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chương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LĐ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Hạng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D528D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01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446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Công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đoàn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viên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Verdana" pitchFamily="34" charset="0"/>
                        </a:rPr>
                        <a:t> XS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99">
                        <a:alpha val="7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336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86,15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1752600" y="1143000"/>
            <a:ext cx="5791200" cy="5334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/>
              </a:gs>
              <a:gs pos="50000">
                <a:schemeClr val="hlink">
                  <a:gamma/>
                  <a:tint val="64314"/>
                  <a:invGamma/>
                </a:schemeClr>
              </a:gs>
              <a:gs pos="100000">
                <a:schemeClr val="hlink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0070C0"/>
                </a:solidFill>
                <a:effectLst/>
              </a:rPr>
              <a:t>2. THÀNH TÍCH CÁ NHÂN</a:t>
            </a:r>
            <a:endParaRPr lang="en-US" sz="2000" b="1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438400"/>
            <a:ext cx="8534400" cy="914400"/>
          </a:xfrm>
        </p:spPr>
        <p:txBody>
          <a:bodyPr/>
          <a:lstStyle/>
          <a:p>
            <a:r>
              <a:rPr lang="en-US" dirty="0" smtClean="0">
                <a:solidFill>
                  <a:srgbClr val="990099"/>
                </a:solidFill>
              </a:rPr>
              <a:t>XIN TRÂN TRỌNG CẢM ƠN</a:t>
            </a:r>
            <a:endParaRPr lang="en-US" dirty="0">
              <a:solidFill>
                <a:srgbClr val="990099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3429000"/>
            <a:ext cx="7086600" cy="1066800"/>
          </a:xfrm>
        </p:spPr>
        <p:txBody>
          <a:bodyPr/>
          <a:lstStyle/>
          <a:p>
            <a:r>
              <a:rPr lang="en-US" sz="4000" b="1" dirty="0" smtClean="0">
                <a:solidFill>
                  <a:srgbClr val="990099"/>
                </a:solidFill>
                <a:latin typeface="Verdana (HEADIN)"/>
              </a:rPr>
              <a:t>QUÝ VỊ ĐẠI BIỂU</a:t>
            </a:r>
            <a:endParaRPr lang="en-US" sz="4000" b="1" dirty="0" smtClean="0">
              <a:solidFill>
                <a:srgbClr val="990099"/>
              </a:solidFill>
              <a:latin typeface="Verdana (HERDIN)"/>
            </a:endParaRPr>
          </a:p>
          <a:p>
            <a:endParaRPr lang="en-US" sz="4000" dirty="0"/>
          </a:p>
        </p:txBody>
      </p:sp>
      <p:sp>
        <p:nvSpPr>
          <p:cNvPr id="2052" name="Freeform 4"/>
          <p:cNvSpPr>
            <a:spLocks/>
          </p:cNvSpPr>
          <p:nvPr/>
        </p:nvSpPr>
        <p:spPr bwMode="gray">
          <a:xfrm>
            <a:off x="1981200" y="1743075"/>
            <a:ext cx="5303838" cy="806450"/>
          </a:xfrm>
          <a:custGeom>
            <a:avLst/>
            <a:gdLst/>
            <a:ahLst/>
            <a:cxnLst>
              <a:cxn ang="0">
                <a:pos x="1" y="492"/>
              </a:cxn>
              <a:cxn ang="0">
                <a:pos x="1707" y="20"/>
              </a:cxn>
              <a:cxn ang="0">
                <a:pos x="3340" y="482"/>
              </a:cxn>
              <a:cxn ang="0">
                <a:pos x="1734" y="74"/>
              </a:cxn>
              <a:cxn ang="0">
                <a:pos x="1" y="492"/>
              </a:cxn>
            </a:cxnLst>
            <a:rect l="0" t="0" r="r" b="b"/>
            <a:pathLst>
              <a:path w="3341" h="508">
                <a:moveTo>
                  <a:pt x="1" y="492"/>
                </a:moveTo>
                <a:cubicBezTo>
                  <a:pt x="0" y="477"/>
                  <a:pt x="710" y="0"/>
                  <a:pt x="1707" y="20"/>
                </a:cubicBezTo>
                <a:cubicBezTo>
                  <a:pt x="2704" y="40"/>
                  <a:pt x="3339" y="467"/>
                  <a:pt x="3340" y="482"/>
                </a:cubicBezTo>
                <a:cubicBezTo>
                  <a:pt x="3341" y="496"/>
                  <a:pt x="2608" y="93"/>
                  <a:pt x="1734" y="74"/>
                </a:cubicBezTo>
                <a:cubicBezTo>
                  <a:pt x="860" y="54"/>
                  <a:pt x="2" y="508"/>
                  <a:pt x="1" y="492"/>
                </a:cubicBezTo>
                <a:close/>
              </a:path>
            </a:pathLst>
          </a:cu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45882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54" name="AutoShape 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6" name="AutoShape 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8" name="AutoShape 10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0" name="AutoShape 12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Kết quả hình ảnh cho logo trường cao đẳng kỹ thuật lý tự trọ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8" name="Picture 20" descr="http://ltt.edu.vn/Resource/Upload/flash/logo%20lytc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676400" cy="1676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c010gl">
  <a:themeElements>
    <a:clrScheme name="sample 3">
      <a:dk1>
        <a:srgbClr val="2B166E"/>
      </a:dk1>
      <a:lt1>
        <a:srgbClr val="FFFFFF"/>
      </a:lt1>
      <a:dk2>
        <a:srgbClr val="3F9D6C"/>
      </a:dk2>
      <a:lt2>
        <a:srgbClr val="DDDDDD"/>
      </a:lt2>
      <a:accent1>
        <a:srgbClr val="5BCD81"/>
      </a:accent1>
      <a:accent2>
        <a:srgbClr val="3399FF"/>
      </a:accent2>
      <a:accent3>
        <a:srgbClr val="FFFFFF"/>
      </a:accent3>
      <a:accent4>
        <a:srgbClr val="23115D"/>
      </a:accent4>
      <a:accent5>
        <a:srgbClr val="B5E3C1"/>
      </a:accent5>
      <a:accent6>
        <a:srgbClr val="2D8AE7"/>
      </a:accent6>
      <a:hlink>
        <a:srgbClr val="6666FF"/>
      </a:hlink>
      <a:folHlink>
        <a:srgbClr val="6C9BBE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erdana" pitchFamily="34" charset="0"/>
          </a:defRPr>
        </a:defPPr>
      </a:lstStyle>
    </a:lnDef>
  </a:objectDefaults>
  <a:extraClrSchemeLst>
    <a:extraClrScheme>
      <a:clrScheme name="sample 1">
        <a:dk1>
          <a:srgbClr val="2B166E"/>
        </a:dk1>
        <a:lt1>
          <a:srgbClr val="FFFFFF"/>
        </a:lt1>
        <a:dk2>
          <a:srgbClr val="336699"/>
        </a:dk2>
        <a:lt2>
          <a:srgbClr val="DDDDDD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3115D"/>
        </a:accent4>
        <a:accent5>
          <a:srgbClr val="B0C6C6"/>
        </a:accent5>
        <a:accent6>
          <a:srgbClr val="B9B900"/>
        </a:accent6>
        <a:hlink>
          <a:srgbClr val="9999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666633"/>
        </a:dk1>
        <a:lt1>
          <a:srgbClr val="FFFFFF"/>
        </a:lt1>
        <a:dk2>
          <a:srgbClr val="000066"/>
        </a:dk2>
        <a:lt2>
          <a:srgbClr val="F7F4D5"/>
        </a:lt2>
        <a:accent1>
          <a:srgbClr val="C86C62"/>
        </a:accent1>
        <a:accent2>
          <a:srgbClr val="D3A5DF"/>
        </a:accent2>
        <a:accent3>
          <a:srgbClr val="FFFFFF"/>
        </a:accent3>
        <a:accent4>
          <a:srgbClr val="56562A"/>
        </a:accent4>
        <a:accent5>
          <a:srgbClr val="E0BAB7"/>
        </a:accent5>
        <a:accent6>
          <a:srgbClr val="BF95CA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B166E"/>
        </a:dk1>
        <a:lt1>
          <a:srgbClr val="FFFFFF"/>
        </a:lt1>
        <a:dk2>
          <a:srgbClr val="3F9D6C"/>
        </a:dk2>
        <a:lt2>
          <a:srgbClr val="DDDDDD"/>
        </a:lt2>
        <a:accent1>
          <a:srgbClr val="5BCD81"/>
        </a:accent1>
        <a:accent2>
          <a:srgbClr val="3399FF"/>
        </a:accent2>
        <a:accent3>
          <a:srgbClr val="FFFFFF"/>
        </a:accent3>
        <a:accent4>
          <a:srgbClr val="23115D"/>
        </a:accent4>
        <a:accent5>
          <a:srgbClr val="B5E3C1"/>
        </a:accent5>
        <a:accent6>
          <a:srgbClr val="2D8AE7"/>
        </a:accent6>
        <a:hlink>
          <a:srgbClr val="6666FF"/>
        </a:hlink>
        <a:folHlink>
          <a:srgbClr val="6C9BB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cdb2004c010gl</Template>
  <TotalTime>352</TotalTime>
  <Words>515</Words>
  <Application>Microsoft PowerPoint</Application>
  <PresentationFormat>On-screen Show (4:3)</PresentationFormat>
  <Paragraphs>70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Verdana</vt:lpstr>
      <vt:lpstr>Wingdings</vt:lpstr>
      <vt:lpstr>Times New Roman</vt:lpstr>
      <vt:lpstr>cdb2004c010gl</vt:lpstr>
      <vt:lpstr>Adobe Photoshop Image</vt:lpstr>
      <vt:lpstr>BÁO CÁO TỔNG KẾT THI ĐUA</vt:lpstr>
      <vt:lpstr>BÁO CÁO TỔNG KẾT THI ĐUA</vt:lpstr>
      <vt:lpstr>I. Thực hiện các nhiệm vụ trọng tâm năm học 2014 - 2015</vt:lpstr>
      <vt:lpstr>II. Kết quả thi đua năm học  2014 – 2015:</vt:lpstr>
      <vt:lpstr>II. Kết quả thi đua năm học  2014 – 2015:</vt:lpstr>
      <vt:lpstr>II. Kết quả thi đua năm học  2014 – 2015:</vt:lpstr>
      <vt:lpstr>XIN TRÂN TRỌNG CẢM ƠN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MINH</dc:creator>
  <cp:lastModifiedBy>Ha</cp:lastModifiedBy>
  <cp:revision>42</cp:revision>
  <dcterms:created xsi:type="dcterms:W3CDTF">2015-11-24T04:07:31Z</dcterms:created>
  <dcterms:modified xsi:type="dcterms:W3CDTF">2015-11-24T10:00:22Z</dcterms:modified>
</cp:coreProperties>
</file>